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6"/>
  </p:notesMasterIdLst>
  <p:sldIdLst>
    <p:sldId id="256" r:id="rId2"/>
    <p:sldId id="271" r:id="rId3"/>
    <p:sldId id="266" r:id="rId4"/>
    <p:sldId id="269" r:id="rId5"/>
    <p:sldId id="284" r:id="rId6"/>
    <p:sldId id="285" r:id="rId7"/>
    <p:sldId id="276" r:id="rId8"/>
    <p:sldId id="286" r:id="rId9"/>
    <p:sldId id="289" r:id="rId10"/>
    <p:sldId id="290" r:id="rId11"/>
    <p:sldId id="280" r:id="rId12"/>
    <p:sldId id="278" r:id="rId13"/>
    <p:sldId id="279" r:id="rId14"/>
    <p:sldId id="268" r:id="rId15"/>
  </p:sldIdLst>
  <p:sldSz cx="9144000" cy="5143500" type="screen16x9"/>
  <p:notesSz cx="6858000" cy="9144000"/>
  <p:embeddedFontLst>
    <p:embeddedFont>
      <p:font typeface="Broadway" panose="04040905080B02020502" pitchFamily="82" charset="0"/>
      <p:regular r:id="rId17"/>
    </p:embeddedFont>
    <p:embeddedFont>
      <p:font typeface="Gill Sans" panose="020B0604020202020204" charset="0"/>
      <p:regular r:id="rId18"/>
      <p:bold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  <p:embeddedFont>
      <p:font typeface="Rockwell" panose="02060603020205020403" pitchFamily="18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7F00"/>
    <a:srgbClr val="FFFF00"/>
    <a:srgbClr val="578FEC"/>
    <a:srgbClr val="000000"/>
    <a:srgbClr val="7F3F00"/>
    <a:srgbClr val="394D92"/>
    <a:srgbClr val="FF514A"/>
    <a:srgbClr val="FE4D4B"/>
    <a:srgbClr val="FD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99"/>
  </p:normalViewPr>
  <p:slideViewPr>
    <p:cSldViewPr snapToGrid="0">
      <p:cViewPr varScale="1">
        <p:scale>
          <a:sx n="97" d="100"/>
          <a:sy n="97" d="100"/>
        </p:scale>
        <p:origin x="127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4460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2270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40312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3704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2278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2189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53854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314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4654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4449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1388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5612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50031" y="1078260"/>
            <a:ext cx="8643900" cy="17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58925" rIns="58925" bIns="58925" anchor="b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46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50031" y="2779365"/>
            <a:ext cx="86439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58925" rIns="58925" bIns="58925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900"/>
              <a:buFont typeface="Gill Sans"/>
              <a:buNone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2000"/>
              <a:buFont typeface="Gill Sans"/>
              <a:buChar char="•"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2000"/>
              <a:buFont typeface="Gill Sans"/>
              <a:buChar char="•"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2000"/>
              <a:buFont typeface="Gill Sans"/>
              <a:buChar char="•"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535353"/>
              </a:buClr>
              <a:buSzPts val="2000"/>
              <a:buFont typeface="Gill Sans"/>
              <a:buChar char="•"/>
              <a:defRPr sz="24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4446984" y="4889004"/>
            <a:ext cx="241200" cy="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50" tIns="32750" rIns="32750" bIns="3275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200"/>
              <a:buFont typeface="Gill Sans"/>
              <a:buNone/>
              <a:defRPr sz="1200" b="0" i="0" u="none" strike="noStrike" cap="none">
                <a:solidFill>
                  <a:srgbClr val="535353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9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457200" y="20574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82275" rIns="82275" bIns="82275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Gill Sans"/>
              <a:buNone/>
              <a:defRPr sz="5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82275" rIns="82275" bIns="82275" anchor="t" anchorCtr="0">
            <a:noAutofit/>
          </a:bodyPr>
          <a:lstStyle>
            <a:lvl1pPr marL="457200" marR="0" lvl="0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5397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Gill Sans"/>
              <a:buChar char="•"/>
              <a:defRPr sz="29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602503" y="4732020"/>
            <a:ext cx="247200" cy="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2275" tIns="41125" rIns="82275" bIns="411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300"/>
              <a:buFont typeface="Proxima Nova"/>
              <a:buNone/>
              <a:defRPr sz="1300" b="0" i="0" u="none" strike="noStrike" cap="none">
                <a:solidFill>
                  <a:srgbClr val="1A1A1A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82588" y="0"/>
            <a:ext cx="82263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381000" y="797719"/>
            <a:ext cx="8410500" cy="40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75" tIns="45675" rIns="91375" bIns="45675" anchor="t" anchorCtr="0">
            <a:noAutofit/>
          </a:bodyPr>
          <a:lstStyle>
            <a:lvl1pPr marL="457200" lvl="0" indent="-35433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98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645525" y="4941094"/>
            <a:ext cx="498600" cy="2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A40D1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zero hand – Michelle Tessendorf">
            <a:extLst>
              <a:ext uri="{FF2B5EF4-FFF2-40B4-BE49-F238E27FC236}">
                <a16:creationId xmlns:a16="http://schemas.microsoft.com/office/drawing/2014/main" id="{0190A5D1-DF42-4C28-916C-2333C39E0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57450"/>
            <a:ext cx="4048125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Why purchase a rental before year end | Mark J Kohler |">
            <a:extLst>
              <a:ext uri="{FF2B5EF4-FFF2-40B4-BE49-F238E27FC236}">
                <a16:creationId xmlns:a16="http://schemas.microsoft.com/office/drawing/2014/main" id="{53345ADD-2F5C-4EFF-ACC8-075C9E7342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71" r="17752"/>
          <a:stretch/>
        </p:blipFill>
        <p:spPr bwMode="auto">
          <a:xfrm flipH="1">
            <a:off x="4834429" y="2279850"/>
            <a:ext cx="4309571" cy="286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Google Shape;66;p16"/>
          <p:cNvSpPr txBox="1"/>
          <p:nvPr/>
        </p:nvSpPr>
        <p:spPr>
          <a:xfrm>
            <a:off x="0" y="0"/>
            <a:ext cx="9144000" cy="21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400" b="1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tx1"/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From</a:t>
            </a:r>
            <a:r>
              <a:rPr lang="en-US" sz="4400" b="1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US" sz="4400" b="1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C00000"/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Zero</a:t>
            </a:r>
            <a:r>
              <a:rPr lang="en-US" sz="4400" b="1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US" sz="4400" b="1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tx1"/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to</a:t>
            </a:r>
            <a:r>
              <a:rPr lang="en-US" sz="4400" b="1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 </a:t>
            </a:r>
            <a:r>
              <a:rPr lang="en-US" sz="4400" b="1" i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00B050"/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Hero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3200" b="1" i="1" u="none" strike="noStrike" cap="none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tx1"/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Creating a Low Risk, High Reward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3200" b="1" i="1" u="none" strike="noStrike" cap="none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tx1"/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Real Estate Investment Strategy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2400" b="1" i="1" u="none" strike="noStrike" cap="none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tx1"/>
                </a:solidFill>
                <a:latin typeface="Rockwell" panose="02060603020205020403" pitchFamily="18" charset="0"/>
                <a:ea typeface="Roboto"/>
                <a:cs typeface="Times New Roman" panose="02020603050405020304" pitchFamily="18" charset="0"/>
                <a:sym typeface="Roboto"/>
              </a:rPr>
              <a:t>Joe McHugh and Joe Buzzelli</a:t>
            </a:r>
            <a:endParaRPr sz="2400" b="1" i="0" u="none" strike="noStrike" cap="none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chemeClr val="tx1"/>
              </a:solidFill>
              <a:latin typeface="Rockwell" panose="02060603020205020403" pitchFamily="18" charset="0"/>
              <a:ea typeface="Roboto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67" name="Google Shape;67;p16"/>
          <p:cNvSpPr txBox="1"/>
          <p:nvPr/>
        </p:nvSpPr>
        <p:spPr>
          <a:xfrm>
            <a:off x="7147847" y="4683228"/>
            <a:ext cx="1282036" cy="348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dirty="0">
                <a:latin typeface="Rockwell" panose="02060603020205020403" pitchFamily="18" charset="0"/>
                <a:ea typeface="Roboto"/>
                <a:cs typeface="Roboto"/>
                <a:sym typeface="Roboto"/>
              </a:rPr>
              <a:t>May 8</a:t>
            </a:r>
            <a:r>
              <a:rPr lang="en" b="0" i="0" u="none" strike="noStrike" cap="none" dirty="0">
                <a:solidFill>
                  <a:srgbClr val="000000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, 2020</a:t>
            </a:r>
            <a:endParaRPr b="0" i="0" u="none" strike="noStrike" cap="none" dirty="0">
              <a:solidFill>
                <a:srgbClr val="000000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25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3600"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Forecasted real estate values in Larkin, KS 67860</a:t>
            </a: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3285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>
              <a:buSzPts val="1800"/>
            </a:pPr>
            <a:endParaRPr lang="en-US" sz="1600" b="1" dirty="0">
              <a:solidFill>
                <a:schemeClr val="dk1"/>
              </a:solidFill>
              <a:latin typeface="Rockwell" panose="02060603020205020403" pitchFamily="18" charset="0"/>
              <a:ea typeface="Roboto"/>
              <a:sym typeface="Roboto"/>
            </a:endParaRPr>
          </a:p>
          <a:p>
            <a:pPr marL="640080" lvl="4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640080" lvl="4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640080" lvl="4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10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96A6A8A-A4D5-4034-9262-778661F0095D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A6D3EE-C292-423E-BE10-932D58D77F7E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A707462-F62B-4A28-A573-A5F7F57E953D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25A7F8EF-D7BB-4BFB-8E6D-ED19BFA377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BF14F0-1154-4473-A954-283EC5E577F5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  <p:pic>
        <p:nvPicPr>
          <p:cNvPr id="3" name="Picture 2" descr="A picture containing water&#10;&#10;Description automatically generated">
            <a:extLst>
              <a:ext uri="{FF2B5EF4-FFF2-40B4-BE49-F238E27FC236}">
                <a16:creationId xmlns:a16="http://schemas.microsoft.com/office/drawing/2014/main" id="{C9B6297C-4748-7248-BF24-7C5A06DDC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4581" y="927484"/>
            <a:ext cx="9144000" cy="38100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D12416-51E7-4940-810D-6134C09BE1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754" y="1166580"/>
            <a:ext cx="8226292" cy="381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8F6E903-2848-B549-8BF0-659D4898BB88}"/>
              </a:ext>
            </a:extLst>
          </p:cNvPr>
          <p:cNvSpPr txBox="1"/>
          <p:nvPr/>
        </p:nvSpPr>
        <p:spPr>
          <a:xfrm>
            <a:off x="7374865" y="1756629"/>
            <a:ext cx="16055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Forecasted Annual Growth: </a:t>
            </a:r>
            <a:r>
              <a:rPr lang="en-US" sz="1100" b="1" dirty="0"/>
              <a:t>0.7%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Uncertainty Level: </a:t>
            </a:r>
            <a:r>
              <a:rPr lang="en-US" sz="1100" b="1" dirty="0"/>
              <a:t>14.6%</a:t>
            </a:r>
          </a:p>
        </p:txBody>
      </p:sp>
    </p:spTree>
    <p:extLst>
      <p:ext uri="{BB962C8B-B14F-4D97-AF65-F5344CB8AC3E}">
        <p14:creationId xmlns:p14="http://schemas.microsoft.com/office/powerpoint/2010/main" val="282391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613207" y="291622"/>
            <a:ext cx="8892300" cy="691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3600"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The Numbers: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11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96A6A8A-A4D5-4034-9262-778661F0095D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A6D3EE-C292-423E-BE10-932D58D77F7E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A707462-F62B-4A28-A573-A5F7F57E953D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25A7F8EF-D7BB-4BFB-8E6D-ED19BFA377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BF14F0-1154-4473-A954-283EC5E577F5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  <p:graphicFrame>
        <p:nvGraphicFramePr>
          <p:cNvPr id="15" name="Table 2">
            <a:extLst>
              <a:ext uri="{FF2B5EF4-FFF2-40B4-BE49-F238E27FC236}">
                <a16:creationId xmlns:a16="http://schemas.microsoft.com/office/drawing/2014/main" id="{D69202D0-5949-B647-8F1B-161082BBA5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921666"/>
              </p:ext>
            </p:extLst>
          </p:nvPr>
        </p:nvGraphicFramePr>
        <p:xfrm>
          <a:off x="633998" y="1188038"/>
          <a:ext cx="7876002" cy="32080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835286">
                  <a:extLst>
                    <a:ext uri="{9D8B030D-6E8A-4147-A177-3AD203B41FA5}">
                      <a16:colId xmlns:a16="http://schemas.microsoft.com/office/drawing/2014/main" val="2069710945"/>
                    </a:ext>
                  </a:extLst>
                </a:gridCol>
                <a:gridCol w="1835286">
                  <a:extLst>
                    <a:ext uri="{9D8B030D-6E8A-4147-A177-3AD203B41FA5}">
                      <a16:colId xmlns:a16="http://schemas.microsoft.com/office/drawing/2014/main" val="3699532655"/>
                    </a:ext>
                  </a:extLst>
                </a:gridCol>
                <a:gridCol w="1835286">
                  <a:extLst>
                    <a:ext uri="{9D8B030D-6E8A-4147-A177-3AD203B41FA5}">
                      <a16:colId xmlns:a16="http://schemas.microsoft.com/office/drawing/2014/main" val="1406533490"/>
                    </a:ext>
                  </a:extLst>
                </a:gridCol>
                <a:gridCol w="2370144">
                  <a:extLst>
                    <a:ext uri="{9D8B030D-6E8A-4147-A177-3AD203B41FA5}">
                      <a16:colId xmlns:a16="http://schemas.microsoft.com/office/drawing/2014/main" val="162308924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latin typeface="Rockwell" panose="02060603020205020403" pitchFamily="18" charset="0"/>
                        </a:rPr>
                        <a:t>Zipcode</a:t>
                      </a:r>
                      <a:endParaRPr lang="en-US" dirty="0">
                        <a:latin typeface="Rockwell" panose="02060603020205020403" pitchFamily="18" charset="0"/>
                      </a:endParaRPr>
                    </a:p>
                  </a:txBody>
                  <a:tcPr>
                    <a:solidFill>
                      <a:srgbClr val="3F7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Lehigh, FL</a:t>
                      </a:r>
                    </a:p>
                  </a:txBody>
                  <a:tcPr>
                    <a:solidFill>
                      <a:srgbClr val="3F7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Liberty, IN</a:t>
                      </a:r>
                    </a:p>
                  </a:txBody>
                  <a:tcPr>
                    <a:solidFill>
                      <a:srgbClr val="3F7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Larkin, KS</a:t>
                      </a:r>
                    </a:p>
                  </a:txBody>
                  <a:tcPr>
                    <a:solidFill>
                      <a:srgbClr val="3F7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209805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Rockwell" panose="02060603020205020403" pitchFamily="18" charset="0"/>
                        </a:rPr>
                        <a:t>Forecasted Return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8.38% 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12.90%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0.70%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0341178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Rockwell" panose="02060603020205020403" pitchFamily="18" charset="0"/>
                        </a:rPr>
                        <a:t>Positive Uncertainty</a:t>
                      </a:r>
                    </a:p>
                  </a:txBody>
                  <a:tcPr>
                    <a:solidFill>
                      <a:srgbClr val="3F7F00">
                        <a:alpha val="1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20.00%</a:t>
                      </a:r>
                    </a:p>
                  </a:txBody>
                  <a:tcPr>
                    <a:solidFill>
                      <a:srgbClr val="3F7F00">
                        <a:alpha val="1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37.60%</a:t>
                      </a:r>
                    </a:p>
                  </a:txBody>
                  <a:tcPr>
                    <a:solidFill>
                      <a:srgbClr val="3F7F00">
                        <a:alpha val="1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7.89%</a:t>
                      </a:r>
                    </a:p>
                  </a:txBody>
                  <a:tcPr>
                    <a:solidFill>
                      <a:srgbClr val="3F7F00">
                        <a:alpha val="1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301311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Rockwell" panose="02060603020205020403" pitchFamily="18" charset="0"/>
                        </a:rPr>
                        <a:t>Negative Uncertainty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latin typeface="Rockwell" panose="02060603020205020403" pitchFamily="18" charset="0"/>
                        </a:rPr>
                        <a:t>0.80%</a:t>
                      </a:r>
                    </a:p>
                    <a:p>
                      <a:pPr algn="ctr"/>
                      <a:endParaRPr lang="en-US" dirty="0">
                        <a:latin typeface="Rockwell" panose="02060603020205020403" pitchFamily="18" charset="0"/>
                      </a:endParaRP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8.00%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6.69%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440856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Rockwell" panose="02060603020205020403" pitchFamily="18" charset="0"/>
                        </a:rPr>
                        <a:t>Downside Ratio 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23.12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4.18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1.17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520650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Rockwell" panose="02060603020205020403" pitchFamily="18" charset="0"/>
                        </a:rPr>
                        <a:t>Risk Adjusted Return Score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9.31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1.16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0.05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8236535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Rockwell" panose="02060603020205020403" pitchFamily="18" charset="0"/>
                        </a:rPr>
                        <a:t>Portfolio Weights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78.89%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20.36%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ckwell" panose="02060603020205020403" pitchFamily="18" charset="0"/>
                        </a:rPr>
                        <a:t>0.75%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613718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69CC127-3B62-8946-B488-D44F99883BE6}"/>
              </a:ext>
            </a:extLst>
          </p:cNvPr>
          <p:cNvSpPr txBox="1"/>
          <p:nvPr/>
        </p:nvSpPr>
        <p:spPr>
          <a:xfrm>
            <a:off x="2421562" y="1412704"/>
            <a:ext cx="43008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Rockwell" panose="02060603020205020403" pitchFamily="18" charset="0"/>
              </a:rPr>
              <a:t>Number Crunch Time</a:t>
            </a:r>
          </a:p>
          <a:p>
            <a:pPr algn="ctr"/>
            <a:r>
              <a:rPr lang="en-US" sz="2400" i="1" dirty="0">
                <a:latin typeface="Rockwell" panose="02060603020205020403" pitchFamily="18" charset="0"/>
              </a:rPr>
              <a:t>What’s the bottom line?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BCF00-EE6D-DD42-BCEB-FC16D23E8BCC}"/>
              </a:ext>
            </a:extLst>
          </p:cNvPr>
          <p:cNvSpPr txBox="1"/>
          <p:nvPr/>
        </p:nvSpPr>
        <p:spPr>
          <a:xfrm>
            <a:off x="1261286" y="2571750"/>
            <a:ext cx="662142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ckwell" panose="02060603020205020403" pitchFamily="18" charset="0"/>
              </a:rPr>
              <a:t>Implementing a portfolio as specified by J&amp;J, investors can expect a return of </a:t>
            </a:r>
          </a:p>
          <a:p>
            <a:pPr algn="ctr"/>
            <a:r>
              <a:rPr lang="en-US" dirty="0">
                <a:latin typeface="Rockwell" panose="02060603020205020403" pitchFamily="18" charset="0"/>
              </a:rPr>
              <a:t> </a:t>
            </a:r>
            <a:r>
              <a:rPr lang="en-US" sz="3600" dirty="0">
                <a:latin typeface="Rockwell" panose="02060603020205020403" pitchFamily="18" charset="0"/>
              </a:rPr>
              <a:t>8.49% </a:t>
            </a:r>
            <a:endParaRPr lang="en-US" dirty="0">
              <a:latin typeface="Rockwell" panose="02060603020205020403" pitchFamily="18" charset="0"/>
            </a:endParaRPr>
          </a:p>
          <a:p>
            <a:pPr algn="ctr"/>
            <a:r>
              <a:rPr lang="en-US" dirty="0">
                <a:latin typeface="Rockwell" panose="02060603020205020403" pitchFamily="18" charset="0"/>
              </a:rPr>
              <a:t>over the next 12 months</a:t>
            </a:r>
          </a:p>
          <a:p>
            <a:pPr algn="ctr"/>
            <a:endParaRPr lang="en-US" dirty="0">
              <a:latin typeface="Rockwell" panose="02060603020205020403" pitchFamily="18" charset="0"/>
            </a:endParaRPr>
          </a:p>
          <a:p>
            <a:pPr algn="ctr"/>
            <a:r>
              <a:rPr lang="en-US" dirty="0">
                <a:latin typeface="Rockwell" panose="02060603020205020403" pitchFamily="18" charset="0"/>
              </a:rPr>
              <a:t>(Note: The entire real estate market averaged only 6.06% in the past 12 months)</a:t>
            </a:r>
          </a:p>
        </p:txBody>
      </p:sp>
    </p:spTree>
    <p:extLst>
      <p:ext uri="{BB962C8B-B14F-4D97-AF65-F5344CB8AC3E}">
        <p14:creationId xmlns:p14="http://schemas.microsoft.com/office/powerpoint/2010/main" val="566945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/>
          <p:nvPr/>
        </p:nvSpPr>
        <p:spPr>
          <a:xfrm flipH="1">
            <a:off x="-150" y="0"/>
            <a:ext cx="4610700" cy="51435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4"/>
          <p:cNvSpPr txBox="1"/>
          <p:nvPr/>
        </p:nvSpPr>
        <p:spPr>
          <a:xfrm>
            <a:off x="393475" y="1369200"/>
            <a:ext cx="4002300" cy="24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200" b="1" dirty="0">
                <a:solidFill>
                  <a:srgbClr val="FFFFFF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Recommendations</a:t>
            </a:r>
            <a:endParaRPr sz="2400" b="1" dirty="0">
              <a:solidFill>
                <a:srgbClr val="FFFFFF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4"/>
          <p:cNvSpPr/>
          <p:nvPr/>
        </p:nvSpPr>
        <p:spPr>
          <a:xfrm>
            <a:off x="145050" y="4687900"/>
            <a:ext cx="146100" cy="342600"/>
          </a:xfrm>
          <a:prstGeom prst="parallelogram">
            <a:avLst>
              <a:gd name="adj" fmla="val 6476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4"/>
          <p:cNvSpPr/>
          <p:nvPr/>
        </p:nvSpPr>
        <p:spPr>
          <a:xfrm>
            <a:off x="247375" y="4687900"/>
            <a:ext cx="146100" cy="342600"/>
          </a:xfrm>
          <a:prstGeom prst="parallelogram">
            <a:avLst>
              <a:gd name="adj" fmla="val 6476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4901050" y="791570"/>
            <a:ext cx="3951900" cy="3684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SzPts val="12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Augment analysis by integrating data pertaining to access to credit per zip code in the U.S.</a:t>
            </a:r>
          </a:p>
          <a:p>
            <a:pPr lvl="0">
              <a:buSzPts val="1200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285750" lvl="0" indent="-285750">
              <a:buSzPts val="12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We recommend that you all invest in J&amp;J today!</a:t>
            </a:r>
          </a:p>
        </p:txBody>
      </p:sp>
      <p:sp>
        <p:nvSpPr>
          <p:cNvPr id="134" name="Google Shape;13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1619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/>
          <p:nvPr/>
        </p:nvSpPr>
        <p:spPr>
          <a:xfrm flipH="1">
            <a:off x="-150" y="0"/>
            <a:ext cx="4610700" cy="51435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4"/>
          <p:cNvSpPr txBox="1"/>
          <p:nvPr/>
        </p:nvSpPr>
        <p:spPr>
          <a:xfrm>
            <a:off x="393475" y="1369200"/>
            <a:ext cx="4002300" cy="24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 sz="3200" b="1" dirty="0">
                <a:solidFill>
                  <a:srgbClr val="FFFFFF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Next Steps</a:t>
            </a:r>
            <a:endParaRPr sz="2400" b="1" dirty="0">
              <a:solidFill>
                <a:srgbClr val="FFFFFF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4"/>
          <p:cNvSpPr/>
          <p:nvPr/>
        </p:nvSpPr>
        <p:spPr>
          <a:xfrm>
            <a:off x="145050" y="4687900"/>
            <a:ext cx="146100" cy="342600"/>
          </a:xfrm>
          <a:prstGeom prst="parallelogram">
            <a:avLst>
              <a:gd name="adj" fmla="val 6476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4"/>
          <p:cNvSpPr/>
          <p:nvPr/>
        </p:nvSpPr>
        <p:spPr>
          <a:xfrm>
            <a:off x="247375" y="4687900"/>
            <a:ext cx="146100" cy="342600"/>
          </a:xfrm>
          <a:prstGeom prst="parallelogram">
            <a:avLst>
              <a:gd name="adj" fmla="val 64769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4901050" y="791569"/>
            <a:ext cx="3951900" cy="401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Continue to monitor cash flows from portfolio to validate forecast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endParaRPr sz="1800" b="1" i="0" u="none" strike="noStrike" cap="none" dirty="0">
              <a:solidFill>
                <a:srgbClr val="32CEFE"/>
              </a:solidFill>
              <a:latin typeface="Rockwell" panose="02060603020205020403" pitchFamily="18" charset="0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Assess effect of Covid-19</a:t>
            </a:r>
            <a:endParaRPr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ingdings" panose="05000000000000000000" pitchFamily="2" charset="2"/>
              <a:buChar char="§"/>
            </a:pPr>
            <a:endParaRPr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Implement credit default swap strategy for rapid capital extraction in the even of complete financial meltdown</a:t>
            </a:r>
            <a:endParaRPr sz="1800" dirty="0">
              <a:solidFill>
                <a:schemeClr val="dk1"/>
              </a:solidFill>
              <a:highlight>
                <a:srgbClr val="FFFFFF"/>
              </a:highlight>
              <a:latin typeface="Rockwell" panose="02060603020205020403" pitchFamily="18" charset="0"/>
            </a:endParaRPr>
          </a:p>
        </p:txBody>
      </p:sp>
      <p:sp>
        <p:nvSpPr>
          <p:cNvPr id="134" name="Google Shape;13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6747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creasing share of institutional investments in Indian real ...">
            <a:extLst>
              <a:ext uri="{FF2B5EF4-FFF2-40B4-BE49-F238E27FC236}">
                <a16:creationId xmlns:a16="http://schemas.microsoft.com/office/drawing/2014/main" id="{00FA0609-39C1-46BF-9B41-2004E7903B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7" t="6474" r="10057" b="11933"/>
          <a:stretch/>
        </p:blipFill>
        <p:spPr bwMode="auto">
          <a:xfrm>
            <a:off x="4279052" y="0"/>
            <a:ext cx="4864948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ABCAA3-66F7-476A-B7ED-CB308EE696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8F5D50-5DA4-44FB-8164-48C2B31FA021}"/>
              </a:ext>
            </a:extLst>
          </p:cNvPr>
          <p:cNvSpPr txBox="1"/>
          <p:nvPr/>
        </p:nvSpPr>
        <p:spPr>
          <a:xfrm>
            <a:off x="219030" y="381313"/>
            <a:ext cx="331788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Rockwell" panose="02060603020205020403" pitchFamily="18" charset="0"/>
              </a:rPr>
              <a:t>Thank you for your time.</a:t>
            </a:r>
          </a:p>
          <a:p>
            <a:pPr algn="ctr"/>
            <a:endParaRPr lang="en-US" sz="3200" dirty="0">
              <a:solidFill>
                <a:schemeClr val="tx1"/>
              </a:solidFill>
              <a:latin typeface="Rockwell" panose="02060603020205020403" pitchFamily="18" charset="0"/>
            </a:endParaRPr>
          </a:p>
          <a:p>
            <a:pPr algn="ctr"/>
            <a:r>
              <a:rPr lang="en-US" sz="3200" dirty="0">
                <a:solidFill>
                  <a:schemeClr val="tx1"/>
                </a:solidFill>
                <a:latin typeface="Rockwell" panose="02060603020205020403" pitchFamily="18" charset="0"/>
              </a:rPr>
              <a:t>Are there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59246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The Joes are poor and plan to make money in real estate</a:t>
            </a:r>
            <a:endParaRPr sz="2200" b="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2897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Joe McHugh and Joe </a:t>
            </a:r>
            <a:r>
              <a:rPr lang="en-US" sz="1800" dirty="0" err="1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Buzzelli</a:t>
            </a: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 plan to borrow money in order to invest in real estate by starting J&amp;J Real Estate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The J&amp;J investment strategy is a to identify zip codes in the United States where investments </a:t>
            </a:r>
            <a:r>
              <a:rPr lang="en-US" sz="1800" b="1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minimize risk </a:t>
            </a: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and </a:t>
            </a:r>
            <a:r>
              <a:rPr lang="en-US" sz="1800" b="1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maximize returns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After identifying the top three zip codes, we forecast future values of real estate in order to select our first investments in real estate</a:t>
            </a: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sym typeface="Roboto"/>
            </a:endParaRPr>
          </a:p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endParaRPr lang="en-US" dirty="0"/>
          </a:p>
          <a:p>
            <a:pPr lvl="1">
              <a:buSzPts val="1800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2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B5D04A2-70B7-417F-A572-8829CFF69174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733D650-F67D-4ADB-9EE0-A6175D64C051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B1A5B94-A2C7-43B0-9016-851AD66291A5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8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B64FD971-46AB-4D1E-8192-755233DEB6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644DCAF-2A82-43BC-9616-027479F69718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8797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Assumptions and data sources</a:t>
            </a:r>
            <a:endParaRPr sz="2200" b="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326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lvl="1">
              <a:buSzPts val="1800"/>
            </a:pPr>
            <a:r>
              <a:rPr lang="en-US" sz="1800" b="1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sym typeface="Roboto"/>
              </a:rPr>
              <a:t>Data sources</a:t>
            </a:r>
          </a:p>
          <a:p>
            <a:pPr marL="285750" lvl="7" indent="-285750">
              <a:buSzPts val="1800"/>
              <a:buFont typeface="Wingdings" panose="05000000000000000000" pitchFamily="2" charset="2"/>
              <a:buChar char="§"/>
            </a:pPr>
            <a:r>
              <a:rPr lang="en-US" sz="1600" dirty="0">
                <a:latin typeface="Rockwell" panose="02060603020205020403" pitchFamily="18" charset="0"/>
              </a:rPr>
              <a:t>Monthly Zillow housing values from 04/01/1996 to 04/01/2018</a:t>
            </a:r>
          </a:p>
          <a:p>
            <a:pPr marL="285750" lvl="7" indent="-285750">
              <a:buSzPts val="1800"/>
              <a:buFont typeface="Wingdings" panose="05000000000000000000" pitchFamily="2" charset="2"/>
              <a:buChar char="§"/>
            </a:pPr>
            <a:r>
              <a:rPr lang="en-US" sz="1600" dirty="0">
                <a:latin typeface="Rockwell" panose="02060603020205020403" pitchFamily="18" charset="0"/>
              </a:rPr>
              <a:t>Null values were backfilled</a:t>
            </a:r>
            <a:endParaRPr lang="en-US" sz="1800" i="0" u="none" strike="noStrike" cap="none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lvl="1">
              <a:buSzPts val="1800"/>
            </a:pPr>
            <a:endParaRPr lang="en-US" sz="1800" b="1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lvl="1">
              <a:buSzPts val="1800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Assumptions</a:t>
            </a:r>
          </a:p>
          <a:p>
            <a:pPr marL="285750" lvl="7" indent="-285750">
              <a:buSzPts val="1800"/>
              <a:buFont typeface="Wingdings" panose="05000000000000000000" pitchFamily="2" charset="2"/>
              <a:buChar char="§"/>
            </a:pPr>
            <a:r>
              <a:rPr lang="en-US" sz="1600" dirty="0">
                <a:latin typeface="Rockwell" panose="02060603020205020403" pitchFamily="18" charset="0"/>
              </a:rPr>
              <a:t>Only focusing on residential real estate</a:t>
            </a:r>
          </a:p>
          <a:p>
            <a:pPr marL="285750" lvl="7" indent="-285750">
              <a:buSzPts val="1800"/>
              <a:buFont typeface="Wingdings" panose="05000000000000000000" pitchFamily="2" charset="2"/>
              <a:buChar char="§"/>
            </a:pPr>
            <a:r>
              <a:rPr lang="en-US" sz="1600" dirty="0">
                <a:latin typeface="Rockwell" panose="02060603020205020403" pitchFamily="18" charset="0"/>
              </a:rPr>
              <a:t>Assuming that access to credit are generally equal across all zip codes</a:t>
            </a:r>
          </a:p>
          <a:p>
            <a:pPr marL="285750" lvl="7" indent="-285750">
              <a:buSzPts val="1800"/>
              <a:buFont typeface="Wingdings" panose="05000000000000000000" pitchFamily="2" charset="2"/>
              <a:buChar char="§"/>
            </a:pPr>
            <a:r>
              <a:rPr lang="en-US" sz="1600" dirty="0">
                <a:latin typeface="Rockwell" panose="02060603020205020403" pitchFamily="18" charset="0"/>
              </a:rPr>
              <a:t>Real estate trends changed after the housing crisis (2006-2011) so this analysis focuses on real estate values from 2011 through 2018</a:t>
            </a:r>
          </a:p>
          <a:p>
            <a:pPr marL="285750" lvl="7" indent="-285750">
              <a:buSzPts val="1800"/>
              <a:buFont typeface="Wingdings" panose="05000000000000000000" pitchFamily="2" charset="2"/>
              <a:buChar char="§"/>
            </a:pPr>
            <a:endParaRPr lang="en" sz="1600" dirty="0">
              <a:latin typeface="Rockwell" panose="02060603020205020403" pitchFamily="18" charset="0"/>
              <a:sym typeface="Roboto"/>
            </a:endParaRPr>
          </a:p>
          <a:p>
            <a:pPr lvl="1">
              <a:buSzPts val="1800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3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51BC193-6D3B-47EA-9E81-9ECCF4CBFC0F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1BF59F9-0C9D-42B8-9345-9CAFFABDF54C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B0DCFCB2-35C8-4A8A-A780-CD97BF4B5444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14F3D685-DB9C-4DA6-A468-A58234D0E8D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A20901B-1F7B-4CBC-AB9B-4C66AAD7228F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7660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J&amp;J identified the top three zip codes for initial investment</a:t>
            </a:r>
            <a:endParaRPr sz="2200" b="0" i="0" u="none" strike="noStrike" cap="none" dirty="0">
              <a:solidFill>
                <a:srgbClr val="2B2B2B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97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1" indent="-285750">
              <a:buSzPts val="1800"/>
              <a:buFont typeface="Wingdings" panose="05000000000000000000" pitchFamily="2" charset="2"/>
              <a:buChar char="§"/>
            </a:pPr>
            <a:r>
              <a:rPr lang="en-US" sz="1800" dirty="0">
                <a:latin typeface="Rockwell" panose="02060603020205020403" pitchFamily="18" charset="0"/>
              </a:rPr>
              <a:t>J&amp;J’s analysis concluded that the following zip codes pose the least risk and are initial targets for investment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4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E54E485-9AB5-4DAC-B729-4F4D41079806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24B8732-7477-4BCB-8308-7AEAFCD3E11A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0B1CD78-A853-416F-A48B-90860EC916D4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4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5288727B-9075-4D6D-B57B-7939D7AA96D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65AF0CB-4274-4E0E-B8CB-E2857DB713CB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63D0DFF9-5328-4951-A147-3597ED326C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8919021"/>
              </p:ext>
            </p:extLst>
          </p:nvPr>
        </p:nvGraphicFramePr>
        <p:xfrm>
          <a:off x="430250" y="2432941"/>
          <a:ext cx="7876003" cy="173736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392882">
                  <a:extLst>
                    <a:ext uri="{9D8B030D-6E8A-4147-A177-3AD203B41FA5}">
                      <a16:colId xmlns:a16="http://schemas.microsoft.com/office/drawing/2014/main" val="3699532655"/>
                    </a:ext>
                  </a:extLst>
                </a:gridCol>
                <a:gridCol w="2392882">
                  <a:extLst>
                    <a:ext uri="{9D8B030D-6E8A-4147-A177-3AD203B41FA5}">
                      <a16:colId xmlns:a16="http://schemas.microsoft.com/office/drawing/2014/main" val="1406533490"/>
                    </a:ext>
                  </a:extLst>
                </a:gridCol>
                <a:gridCol w="3090239">
                  <a:extLst>
                    <a:ext uri="{9D8B030D-6E8A-4147-A177-3AD203B41FA5}">
                      <a16:colId xmlns:a16="http://schemas.microsoft.com/office/drawing/2014/main" val="162308924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r>
                        <a:rPr lang="en-US" dirty="0"/>
                        <a:t>Zip Code</a:t>
                      </a:r>
                    </a:p>
                  </a:txBody>
                  <a:tcPr>
                    <a:solidFill>
                      <a:srgbClr val="3F7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City, State</a:t>
                      </a:r>
                    </a:p>
                  </a:txBody>
                  <a:tcPr>
                    <a:solidFill>
                      <a:srgbClr val="3F7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Zillow Home Value Index (4/2018)</a:t>
                      </a:r>
                    </a:p>
                  </a:txBody>
                  <a:tcPr>
                    <a:solidFill>
                      <a:srgbClr val="3F7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4209805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r>
                        <a:rPr lang="en-US" dirty="0"/>
                        <a:t>33974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Lehigh Acres, FL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$164,700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0341178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r>
                        <a:rPr lang="en-US" dirty="0"/>
                        <a:t>47353</a:t>
                      </a:r>
                    </a:p>
                  </a:txBody>
                  <a:tcPr>
                    <a:solidFill>
                      <a:srgbClr val="3F7F00">
                        <a:alpha val="1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Liberty, IN</a:t>
                      </a:r>
                    </a:p>
                  </a:txBody>
                  <a:tcPr>
                    <a:solidFill>
                      <a:srgbClr val="3F7F00">
                        <a:alpha val="1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$88,200</a:t>
                      </a:r>
                    </a:p>
                  </a:txBody>
                  <a:tcPr>
                    <a:solidFill>
                      <a:srgbClr val="3F7F00">
                        <a:alpha val="1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301311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r>
                        <a:rPr lang="en-US" dirty="0"/>
                        <a:t>67860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Larkin, KS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$142,000</a:t>
                      </a:r>
                    </a:p>
                  </a:txBody>
                  <a:tcPr>
                    <a:solidFill>
                      <a:srgbClr val="3F7F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440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3431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3600"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Real estate trends in Lehigh, FL 33974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5</a:t>
            </a:fld>
            <a:endParaRPr>
              <a:latin typeface="Rockwell" panose="02060603020205020403" pitchFamily="18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13565C-563F-4132-853A-8EC73AD1B2EA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256AC95-7318-4D6C-BDA8-575B5196E1D9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3382891-502F-4FBF-904F-C8131A3F6FF3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1B949CD3-39BA-459F-B281-8320F935077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71A1F8F-83F8-4746-B6BF-C5B854146450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2C33FD7-EEA0-477B-8269-E461EC3440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710"/>
          <a:stretch/>
        </p:blipFill>
        <p:spPr>
          <a:xfrm>
            <a:off x="2894678" y="1704003"/>
            <a:ext cx="6126480" cy="2236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6F10E5-9E6E-4065-BE0D-EA21A4778E0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90"/>
          <a:stretch/>
        </p:blipFill>
        <p:spPr>
          <a:xfrm>
            <a:off x="449273" y="1225549"/>
            <a:ext cx="2492077" cy="319521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B709AD8-438A-42F7-951E-41A49C8A6D8F}"/>
              </a:ext>
            </a:extLst>
          </p:cNvPr>
          <p:cNvSpPr/>
          <p:nvPr/>
        </p:nvSpPr>
        <p:spPr>
          <a:xfrm>
            <a:off x="1446890" y="3126356"/>
            <a:ext cx="496842" cy="496842"/>
          </a:xfrm>
          <a:prstGeom prst="ellipse">
            <a:avLst/>
          </a:prstGeom>
          <a:solidFill>
            <a:srgbClr val="FFFF00">
              <a:alpha val="25098"/>
            </a:srgbClr>
          </a:solidFill>
          <a:ln>
            <a:solidFill>
              <a:srgbClr val="3F7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324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3600"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Real estate trends in Liberty, IN 47353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6</a:t>
            </a:fld>
            <a:endParaRPr>
              <a:latin typeface="Rockwell" panose="02060603020205020403" pitchFamily="18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13565C-563F-4132-853A-8EC73AD1B2EA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256AC95-7318-4D6C-BDA8-575B5196E1D9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3382891-502F-4FBF-904F-C8131A3F6FF3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1B949CD3-39BA-459F-B281-8320F935077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71A1F8F-83F8-4746-B6BF-C5B854146450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65B71F13-4AB5-4A30-B55B-0EE21686DE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656"/>
          <a:stretch/>
        </p:blipFill>
        <p:spPr>
          <a:xfrm>
            <a:off x="2894678" y="1704661"/>
            <a:ext cx="6126480" cy="223567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02EB036-623C-425F-984B-DED3AD989B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192" t="13358" r="12592" b="10700"/>
          <a:stretch/>
        </p:blipFill>
        <p:spPr>
          <a:xfrm>
            <a:off x="391778" y="1543379"/>
            <a:ext cx="2619259" cy="2550241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AAF218A-9F37-4C70-B115-98B621CC84BF}"/>
              </a:ext>
            </a:extLst>
          </p:cNvPr>
          <p:cNvSpPr/>
          <p:nvPr/>
        </p:nvSpPr>
        <p:spPr>
          <a:xfrm>
            <a:off x="1859163" y="2063963"/>
            <a:ext cx="496842" cy="496842"/>
          </a:xfrm>
          <a:prstGeom prst="ellipse">
            <a:avLst/>
          </a:prstGeom>
          <a:solidFill>
            <a:srgbClr val="FFFF00">
              <a:alpha val="25098"/>
            </a:srgbClr>
          </a:solidFill>
          <a:ln>
            <a:solidFill>
              <a:srgbClr val="3F7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183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3600"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Real estate trends in Larkin, KS 67860</a:t>
            </a: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7</a:t>
            </a:fld>
            <a:endParaRPr>
              <a:latin typeface="Rockwell" panose="02060603020205020403" pitchFamily="18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13565C-563F-4132-853A-8EC73AD1B2EA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256AC95-7318-4D6C-BDA8-575B5196E1D9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3382891-502F-4FBF-904F-C8131A3F6FF3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1B949CD3-39BA-459F-B281-8320F935077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71A1F8F-83F8-4746-B6BF-C5B854146450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2A730B6F-F56D-40AC-817A-EA3EF2CB6B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4732" b="32074"/>
          <a:stretch/>
        </p:blipFill>
        <p:spPr>
          <a:xfrm>
            <a:off x="359417" y="1707129"/>
            <a:ext cx="2802954" cy="2233209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238D5C5B-F097-432A-BECF-60ADB6CBD700}"/>
              </a:ext>
            </a:extLst>
          </p:cNvPr>
          <p:cNvSpPr/>
          <p:nvPr/>
        </p:nvSpPr>
        <p:spPr>
          <a:xfrm>
            <a:off x="2460337" y="3195076"/>
            <a:ext cx="496842" cy="496842"/>
          </a:xfrm>
          <a:prstGeom prst="ellipse">
            <a:avLst/>
          </a:prstGeom>
          <a:solidFill>
            <a:srgbClr val="FFFF00">
              <a:alpha val="25098"/>
            </a:srgbClr>
          </a:solidFill>
          <a:ln>
            <a:solidFill>
              <a:srgbClr val="3F7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675E7D2-99D7-470A-8637-0B7FEC1B9E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9162"/>
          <a:stretch/>
        </p:blipFill>
        <p:spPr>
          <a:xfrm>
            <a:off x="3011037" y="1705978"/>
            <a:ext cx="6126480" cy="224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707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3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3600"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Forecasted real estate values in Lehigh, FL 33974 </a:t>
            </a:r>
          </a:p>
        </p:txBody>
      </p:sp>
      <p:sp>
        <p:nvSpPr>
          <p:cNvPr id="75" name="Google Shape;75;p17"/>
          <p:cNvSpPr txBox="1"/>
          <p:nvPr/>
        </p:nvSpPr>
        <p:spPr>
          <a:xfrm>
            <a:off x="447158" y="1248120"/>
            <a:ext cx="8025300" cy="3285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>
              <a:buSzPts val="1800"/>
            </a:pPr>
            <a:endParaRPr lang="en-US" sz="1600" b="1" dirty="0">
              <a:solidFill>
                <a:schemeClr val="dk1"/>
              </a:solidFill>
              <a:latin typeface="Rockwell" panose="02060603020205020403" pitchFamily="18" charset="0"/>
              <a:ea typeface="Roboto"/>
              <a:sym typeface="Roboto"/>
            </a:endParaRPr>
          </a:p>
          <a:p>
            <a:pPr marL="640080" lvl="4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640080" lvl="4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640080" lvl="4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8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96A6A8A-A4D5-4034-9262-778661F0095D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A6D3EE-C292-423E-BE10-932D58D77F7E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A707462-F62B-4A28-A573-A5F7F57E953D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25A7F8EF-D7BB-4BFB-8E6D-ED19BFA377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BF14F0-1154-4473-A954-283EC5E577F5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8CC3C9A-BE3A-744B-AF95-0E6749812F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848" y="881281"/>
            <a:ext cx="8287920" cy="3909237"/>
          </a:xfrm>
          <a:prstGeom prst="rect">
            <a:avLst/>
          </a:prstGeom>
        </p:spPr>
      </p:pic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A230FEC-3430-114C-989D-A33C49F0C2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540" y="936298"/>
            <a:ext cx="7870528" cy="39092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57CC45-8FED-C744-92A5-37780B264DAE}"/>
              </a:ext>
            </a:extLst>
          </p:cNvPr>
          <p:cNvSpPr txBox="1"/>
          <p:nvPr/>
        </p:nvSpPr>
        <p:spPr>
          <a:xfrm>
            <a:off x="7335681" y="1782920"/>
            <a:ext cx="16055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Forecasted Annual Growth: </a:t>
            </a:r>
            <a:r>
              <a:rPr lang="en-US" sz="1100" b="1" dirty="0"/>
              <a:t>8.38%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Uncertainty Level: </a:t>
            </a:r>
            <a:r>
              <a:rPr lang="en-US" sz="1100" b="1" dirty="0"/>
              <a:t>20.8%</a:t>
            </a:r>
          </a:p>
        </p:txBody>
      </p:sp>
    </p:spTree>
    <p:extLst>
      <p:ext uri="{BB962C8B-B14F-4D97-AF65-F5344CB8AC3E}">
        <p14:creationId xmlns:p14="http://schemas.microsoft.com/office/powerpoint/2010/main" val="1686536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51700" y="0"/>
            <a:ext cx="8892300" cy="9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3600"/>
            </a:pPr>
            <a:r>
              <a:rPr lang="en-US" sz="2200" dirty="0">
                <a:solidFill>
                  <a:srgbClr val="2B2B2B"/>
                </a:solidFill>
                <a:latin typeface="Rockwell" panose="02060603020205020403" pitchFamily="18" charset="0"/>
                <a:ea typeface="Roboto"/>
                <a:cs typeface="Roboto"/>
                <a:sym typeface="Roboto"/>
              </a:rPr>
              <a:t>Forecasted real estate values in Liberty, IN 47353 </a:t>
            </a:r>
          </a:p>
        </p:txBody>
      </p:sp>
      <p:sp>
        <p:nvSpPr>
          <p:cNvPr id="75" name="Google Shape;75;p17"/>
          <p:cNvSpPr txBox="1"/>
          <p:nvPr/>
        </p:nvSpPr>
        <p:spPr>
          <a:xfrm>
            <a:off x="430250" y="1462724"/>
            <a:ext cx="8025300" cy="3285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>
              <a:buSzPts val="1800"/>
            </a:pPr>
            <a:endParaRPr lang="en-US" sz="1600" b="1" dirty="0">
              <a:solidFill>
                <a:schemeClr val="dk1"/>
              </a:solidFill>
              <a:latin typeface="Rockwell" panose="02060603020205020403" pitchFamily="18" charset="0"/>
              <a:ea typeface="Roboto"/>
              <a:sym typeface="Roboto"/>
            </a:endParaRPr>
          </a:p>
          <a:p>
            <a:pPr marL="640080" lvl="4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640080" lvl="4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  <a:p>
            <a:pPr marL="640080" lvl="4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Rockwell" panose="02060603020205020403" pitchFamily="18" charset="0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>
                <a:latin typeface="Rockwell" panose="02060603020205020403" pitchFamily="18" charset="0"/>
              </a:rPr>
              <a:t>9</a:t>
            </a:fld>
            <a:endParaRPr>
              <a:latin typeface="Rockwell" panose="02060603020205020403" pitchFamily="18" charset="0"/>
            </a:endParaRPr>
          </a:p>
        </p:txBody>
      </p:sp>
      <p:sp>
        <p:nvSpPr>
          <p:cNvPr id="7" name="Google Shape;81;p18">
            <a:extLst>
              <a:ext uri="{FF2B5EF4-FFF2-40B4-BE49-F238E27FC236}">
                <a16:creationId xmlns:a16="http://schemas.microsoft.com/office/drawing/2014/main" id="{A81A1818-D423-4E30-8EA5-C93B9FE1C5B7}"/>
              </a:ext>
            </a:extLst>
          </p:cNvPr>
          <p:cNvSpPr/>
          <p:nvPr/>
        </p:nvSpPr>
        <p:spPr>
          <a:xfrm>
            <a:off x="0" y="1462725"/>
            <a:ext cx="251700" cy="983100"/>
          </a:xfrm>
          <a:prstGeom prst="rect">
            <a:avLst/>
          </a:prstGeom>
          <a:solidFill>
            <a:srgbClr val="32CE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96A6A8A-A4D5-4034-9262-778661F0095D}"/>
              </a:ext>
            </a:extLst>
          </p:cNvPr>
          <p:cNvGrpSpPr/>
          <p:nvPr/>
        </p:nvGrpSpPr>
        <p:grpSpPr>
          <a:xfrm>
            <a:off x="8226292" y="86683"/>
            <a:ext cx="794866" cy="748434"/>
            <a:chOff x="6335679" y="3792457"/>
            <a:chExt cx="794866" cy="748434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6A6D3EE-C292-423E-BE10-932D58D77F7E}"/>
                </a:ext>
              </a:extLst>
            </p:cNvPr>
            <p:cNvGrpSpPr/>
            <p:nvPr/>
          </p:nvGrpSpPr>
          <p:grpSpPr>
            <a:xfrm>
              <a:off x="6335679" y="3792457"/>
              <a:ext cx="794866" cy="748434"/>
              <a:chOff x="6335679" y="3792457"/>
              <a:chExt cx="794866" cy="74843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A707462-F62B-4A28-A573-A5F7F57E953D}"/>
                  </a:ext>
                </a:extLst>
              </p:cNvPr>
              <p:cNvSpPr/>
              <p:nvPr/>
            </p:nvSpPr>
            <p:spPr>
              <a:xfrm>
                <a:off x="6601642" y="4328860"/>
                <a:ext cx="262940" cy="204897"/>
              </a:xfrm>
              <a:prstGeom prst="rect">
                <a:avLst/>
              </a:prstGeom>
              <a:solidFill>
                <a:srgbClr val="7F3F00"/>
              </a:soli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3" name="Picture 8" descr="Clipart Info - Green House Clipart Png Transparent Png (600x565), Png Download">
                <a:extLst>
                  <a:ext uri="{FF2B5EF4-FFF2-40B4-BE49-F238E27FC236}">
                    <a16:creationId xmlns:a16="http://schemas.microsoft.com/office/drawing/2014/main" id="{25A7F8EF-D7BB-4BFB-8E6D-ED19BFA377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5679" y="3792457"/>
                <a:ext cx="794866" cy="7484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BF14F0-1154-4473-A954-283EC5E577F5}"/>
                </a:ext>
              </a:extLst>
            </p:cNvPr>
            <p:cNvSpPr txBox="1"/>
            <p:nvPr/>
          </p:nvSpPr>
          <p:spPr>
            <a:xfrm>
              <a:off x="6415640" y="3997397"/>
              <a:ext cx="634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latin typeface="Broadway" panose="04040905080B02020502" pitchFamily="82" charset="0"/>
                </a:rPr>
                <a:t>J&amp;J</a:t>
              </a:r>
            </a:p>
          </p:txBody>
        </p:sp>
      </p:grpSp>
      <p:pic>
        <p:nvPicPr>
          <p:cNvPr id="3" name="Picture 2" descr="A picture containing water, kitchen&#10;&#10;Description automatically generated">
            <a:extLst>
              <a:ext uri="{FF2B5EF4-FFF2-40B4-BE49-F238E27FC236}">
                <a16:creationId xmlns:a16="http://schemas.microsoft.com/office/drawing/2014/main" id="{E38126AD-E626-EA45-863C-6FF19A788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18159"/>
            <a:ext cx="9144000" cy="38100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BAD752-1BB1-814D-8CAB-63D35824FD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715" y="950630"/>
            <a:ext cx="8144540" cy="381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473DBF3-87D4-6B41-8A21-5B78BA6700AE}"/>
              </a:ext>
            </a:extLst>
          </p:cNvPr>
          <p:cNvSpPr txBox="1"/>
          <p:nvPr/>
        </p:nvSpPr>
        <p:spPr>
          <a:xfrm>
            <a:off x="7335681" y="1782920"/>
            <a:ext cx="16055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Forecasted Annual Growth: </a:t>
            </a:r>
            <a:r>
              <a:rPr lang="en-US" sz="1100" b="1" dirty="0"/>
              <a:t>12.9%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Uncertainty Level: </a:t>
            </a:r>
            <a:r>
              <a:rPr lang="en-US" sz="1100" b="1" dirty="0"/>
              <a:t>46.6%</a:t>
            </a:r>
          </a:p>
        </p:txBody>
      </p:sp>
    </p:spTree>
    <p:extLst>
      <p:ext uri="{BB962C8B-B14F-4D97-AF65-F5344CB8AC3E}">
        <p14:creationId xmlns:p14="http://schemas.microsoft.com/office/powerpoint/2010/main" val="1255411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4884</TotalTime>
  <Words>539</Words>
  <Application>Microsoft Office PowerPoint</Application>
  <PresentationFormat>On-screen Show (16:9)</PresentationFormat>
  <Paragraphs>128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Gill Sans</vt:lpstr>
      <vt:lpstr>Roboto</vt:lpstr>
      <vt:lpstr>Wingdings</vt:lpstr>
      <vt:lpstr>Rockwell</vt:lpstr>
      <vt:lpstr>Broadway</vt:lpstr>
      <vt:lpstr>Proxima Nova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 Bronko</dc:creator>
  <cp:lastModifiedBy>Tony Bronko</cp:lastModifiedBy>
  <cp:revision>127</cp:revision>
  <dcterms:modified xsi:type="dcterms:W3CDTF">2020-05-08T13:30:24Z</dcterms:modified>
</cp:coreProperties>
</file>